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5" r:id="rId10"/>
    <p:sldId id="266" r:id="rId11"/>
    <p:sldId id="264" r:id="rId12"/>
    <p:sldId id="270" r:id="rId13"/>
    <p:sldId id="267" r:id="rId14"/>
    <p:sldId id="268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38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734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25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896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73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897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92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91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43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60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2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03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4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FD9D1-0285-4EFE-95AF-32851DAB680D}" type="datetimeFigureOut">
              <a:rPr lang="en-GB" smtClean="0"/>
              <a:t>30/05/2014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937257-598D-4BA9-ABAD-7DDC003EF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27" y="901521"/>
            <a:ext cx="830687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With Statutory curriculum provision comes a need for a coherent yet versatile means of ongoing assessment which will chart pupil progress and  provide a simple tool for continuous assessment across KS2 as well as transfer information about Year 6 pupils to pass on to secondary schools.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6572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6" y="297621"/>
            <a:ext cx="9991102" cy="648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21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2985" y="732541"/>
            <a:ext cx="86717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On Pg1, pupils should insert language themes in the appropriate topic box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One Pg2, in the skills section, pupils can either tick or date boxes, or describe the activity where they used this skill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On </a:t>
            </a:r>
            <a:r>
              <a:rPr lang="en-GB" sz="2800" dirty="0" err="1" smtClean="0"/>
              <a:t>Pg</a:t>
            </a:r>
            <a:r>
              <a:rPr lang="en-GB" sz="2800" dirty="0" smtClean="0"/>
              <a:t> 2, pupils can date, tick or colour the </a:t>
            </a:r>
            <a:r>
              <a:rPr lang="en-GB" sz="2800" dirty="0" err="1" smtClean="0"/>
              <a:t>oracy</a:t>
            </a:r>
            <a:r>
              <a:rPr lang="en-GB" sz="2800" dirty="0" smtClean="0"/>
              <a:t> and literacy boxes when they have achieved that level. To be comfortably at a level, pupils should be able to demonstrate its characteristics over time and in different contexts.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From </a:t>
            </a:r>
            <a:r>
              <a:rPr lang="en-GB" sz="2800" dirty="0" err="1" smtClean="0"/>
              <a:t>Pg</a:t>
            </a:r>
            <a:r>
              <a:rPr lang="en-GB" sz="2800" dirty="0" smtClean="0"/>
              <a:t> 3 onwards, pupils can build a portfolio of their best work, updating it as they progress.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01695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72" y="468381"/>
            <a:ext cx="10656303" cy="56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01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29" y="522571"/>
            <a:ext cx="10435487" cy="653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2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405" y="883828"/>
            <a:ext cx="107967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through observation in 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recording speaking </a:t>
            </a:r>
            <a:r>
              <a:rPr lang="en-GB" dirty="0" smtClean="0"/>
              <a:t>(apps, </a:t>
            </a:r>
            <a:r>
              <a:rPr lang="en-GB" dirty="0" err="1" smtClean="0"/>
              <a:t>mics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recording outcomes (</a:t>
            </a:r>
            <a:r>
              <a:rPr lang="en-GB" sz="2000" dirty="0" smtClean="0"/>
              <a:t>apps, blogs, photos, presentations, </a:t>
            </a:r>
            <a:r>
              <a:rPr lang="en-GB" sz="2000" dirty="0" err="1" smtClean="0"/>
              <a:t>Storybird</a:t>
            </a:r>
            <a:r>
              <a:rPr lang="en-GB" sz="2000" dirty="0" smtClean="0"/>
              <a:t>, </a:t>
            </a:r>
            <a:r>
              <a:rPr lang="en-GB" sz="2000" dirty="0" err="1" smtClean="0"/>
              <a:t>Popplet</a:t>
            </a:r>
            <a:r>
              <a:rPr lang="en-GB" sz="2000" dirty="0" smtClean="0"/>
              <a:t>, </a:t>
            </a:r>
            <a:r>
              <a:rPr lang="en-GB" sz="2000" dirty="0" err="1" smtClean="0"/>
              <a:t>Wallwisher</a:t>
            </a:r>
            <a:r>
              <a:rPr lang="en-GB" sz="2000" dirty="0" smtClean="0"/>
              <a:t>, </a:t>
            </a:r>
            <a:r>
              <a:rPr lang="en-GB" sz="2000" dirty="0" err="1" smtClean="0"/>
              <a:t>Socrative</a:t>
            </a:r>
            <a:r>
              <a:rPr lang="en-GB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reviewing of pupil work - marking and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informal assessment of pupils working (pairs, groups and individual activities)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 smtClean="0"/>
              <a:t>To support this, teachers can use AFL strategies including:</a:t>
            </a:r>
          </a:p>
          <a:p>
            <a:r>
              <a:rPr lang="en-GB" sz="2400" dirty="0" smtClean="0"/>
              <a:t>• peer and self assessment</a:t>
            </a:r>
          </a:p>
          <a:p>
            <a:r>
              <a:rPr lang="en-GB" sz="2400" dirty="0" smtClean="0"/>
              <a:t>• two stars and a wish method</a:t>
            </a:r>
          </a:p>
          <a:p>
            <a:r>
              <a:rPr lang="en-GB" sz="2400" dirty="0" smtClean="0"/>
              <a:t>• thumbs up thumbs down</a:t>
            </a:r>
          </a:p>
          <a:p>
            <a:r>
              <a:rPr lang="en-GB" sz="2400" dirty="0" smtClean="0"/>
              <a:t>• traffic lighting</a:t>
            </a:r>
          </a:p>
          <a:p>
            <a:r>
              <a:rPr lang="en-GB" sz="2400" dirty="0" smtClean="0"/>
              <a:t>• mini white board activities</a:t>
            </a:r>
          </a:p>
          <a:p>
            <a:r>
              <a:rPr lang="en-GB" sz="2400" dirty="0" smtClean="0"/>
              <a:t>• target setting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28035" y="360608"/>
            <a:ext cx="5203064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Ways to assess in the classroom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91677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7164" y="1350082"/>
            <a:ext cx="80589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Easy to follow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Ready resource</a:t>
            </a: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Allows for flexibility</a:t>
            </a: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Feeds into NC and KS3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Will need refining as time goes 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164" y="386366"/>
            <a:ext cx="710913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What have I found in practice?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975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9499" y="474965"/>
            <a:ext cx="85816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As part of a recent </a:t>
            </a:r>
            <a:r>
              <a:rPr lang="en-GB" sz="2800" dirty="0" err="1" smtClean="0"/>
              <a:t>DfE</a:t>
            </a:r>
            <a:r>
              <a:rPr lang="en-GB" sz="2800" dirty="0" smtClean="0"/>
              <a:t> funded Languages Support Programme, a group of </a:t>
            </a:r>
            <a:r>
              <a:rPr lang="en-GB" sz="2800" dirty="0" err="1" smtClean="0"/>
              <a:t>Westdene</a:t>
            </a:r>
            <a:r>
              <a:rPr lang="en-GB" sz="2800" dirty="0" smtClean="0"/>
              <a:t> TSA partner schools focused on developing user-friendly assessment tools for primary languages. </a:t>
            </a:r>
          </a:p>
          <a:p>
            <a:endParaRPr lang="en-GB" sz="2800" dirty="0"/>
          </a:p>
          <a:p>
            <a:r>
              <a:rPr lang="en-GB" sz="2800" dirty="0" smtClean="0"/>
              <a:t>The group, comprising four primary schools and two secondary schools, used both local and national frameworks (the Languages Ladder) as a point of reference.</a:t>
            </a:r>
          </a:p>
          <a:p>
            <a:endParaRPr lang="en-GB" sz="2800" dirty="0"/>
          </a:p>
          <a:p>
            <a:r>
              <a:rPr lang="en-GB" sz="2800" dirty="0" smtClean="0"/>
              <a:t>They trialled the frameworks shown today produced the support materials for primary and secondary schools which feature of the TSA website.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8875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142" y="457298"/>
            <a:ext cx="6049219" cy="53252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4548" y="5949941"/>
            <a:ext cx="1152659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400" dirty="0" smtClean="0"/>
              <a:t>http://www.thelifecloud.net/schools/WTSA/spaces/LanguageSupportProgramme</a:t>
            </a:r>
            <a:r>
              <a:rPr lang="en-GB" sz="1100" dirty="0" smtClean="0"/>
              <a:t>/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15383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8292" y="1611886"/>
            <a:ext cx="6971763" cy="37856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What is the purpose of assessment?</a:t>
            </a:r>
          </a:p>
          <a:p>
            <a:pPr algn="ctr"/>
            <a:r>
              <a:rPr lang="en-GB" sz="4800" dirty="0" smtClean="0"/>
              <a:t>What should good assessment provide for pupils and teachers?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43411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408" y="291698"/>
            <a:ext cx="904526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Assessment should provide: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a shared language for discussing progress and improvement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be dependable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be manageable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be transferable from teacher to teacher and KS to KS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be meaningful for teachers and pupils.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7173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193" y="1492807"/>
            <a:ext cx="91976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 smtClean="0"/>
              <a:t>Language Learning Record</a:t>
            </a:r>
            <a:endParaRPr lang="en-GB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875763" y="3193961"/>
            <a:ext cx="56795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Pupil Progress sheets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Skills and Topic grids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Suggested Level descriptors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Transition Information Sheet </a:t>
            </a:r>
          </a:p>
        </p:txBody>
      </p:sp>
    </p:spTree>
    <p:extLst>
      <p:ext uri="{BB962C8B-B14F-4D97-AF65-F5344CB8AC3E}">
        <p14:creationId xmlns:p14="http://schemas.microsoft.com/office/powerpoint/2010/main" val="322731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003" y="515156"/>
            <a:ext cx="87447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A framework for teachers for assessing language learning in KS2 as part of everyday learning. </a:t>
            </a:r>
          </a:p>
          <a:p>
            <a:endParaRPr lang="en-GB" sz="2400" dirty="0"/>
          </a:p>
          <a:p>
            <a:r>
              <a:rPr lang="en-GB" sz="2400" dirty="0" smtClean="0"/>
              <a:t>The statements describing achievement in </a:t>
            </a:r>
            <a:r>
              <a:rPr lang="en-GB" sz="2400" b="1" dirty="0" err="1" smtClean="0"/>
              <a:t>Oracy</a:t>
            </a:r>
            <a:r>
              <a:rPr lang="en-GB" sz="2400" b="1" dirty="0" smtClean="0"/>
              <a:t> and Literacy, </a:t>
            </a:r>
            <a:r>
              <a:rPr lang="en-GB" sz="2400" dirty="0" smtClean="0"/>
              <a:t>can be used formatively so that pupils:</a:t>
            </a:r>
          </a:p>
          <a:p>
            <a:r>
              <a:rPr lang="en-GB" sz="2400" dirty="0" smtClean="0"/>
              <a:t>• know where they are in their learning at any given time</a:t>
            </a:r>
          </a:p>
          <a:p>
            <a:r>
              <a:rPr lang="en-GB" sz="2400" dirty="0" smtClean="0"/>
              <a:t>• understand and agree their next steps</a:t>
            </a:r>
          </a:p>
          <a:p>
            <a:r>
              <a:rPr lang="en-GB" sz="2400" dirty="0" smtClean="0"/>
              <a:t>• understand how to get there.  </a:t>
            </a:r>
          </a:p>
          <a:p>
            <a:endParaRPr lang="en-GB" sz="2400" dirty="0"/>
          </a:p>
          <a:p>
            <a:r>
              <a:rPr lang="en-GB" sz="2400" dirty="0" smtClean="0"/>
              <a:t>The statements can also be used </a:t>
            </a:r>
            <a:r>
              <a:rPr lang="en-GB" sz="2400" dirty="0" err="1" smtClean="0"/>
              <a:t>summatively</a:t>
            </a:r>
            <a:r>
              <a:rPr lang="en-GB" sz="2400" dirty="0" smtClean="0"/>
              <a:t>:</a:t>
            </a:r>
          </a:p>
          <a:p>
            <a:r>
              <a:rPr lang="en-GB" sz="2400" dirty="0" smtClean="0"/>
              <a:t>• to provide information for completing end of year reports</a:t>
            </a:r>
          </a:p>
          <a:p>
            <a:r>
              <a:rPr lang="en-GB" sz="2400" dirty="0" smtClean="0"/>
              <a:t>• to pass on to the next teacher</a:t>
            </a:r>
          </a:p>
          <a:p>
            <a:r>
              <a:rPr lang="en-GB" sz="2400" dirty="0" smtClean="0"/>
              <a:t>• to provide information to pass on to secondary schools at the end of Yr6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322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6762" y="1814779"/>
            <a:ext cx="6614311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GB" sz="4400" dirty="0" smtClean="0"/>
              <a:t>Order the cards by </a:t>
            </a:r>
          </a:p>
          <a:p>
            <a:pPr algn="ctr"/>
            <a:r>
              <a:rPr lang="en-GB" sz="4400" dirty="0" smtClean="0"/>
              <a:t>skill area and progression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75429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23" y="510755"/>
            <a:ext cx="9421540" cy="53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6360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532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Vaughan</dc:creator>
  <cp:lastModifiedBy>Sara Vaughan</cp:lastModifiedBy>
  <cp:revision>3</cp:revision>
  <dcterms:created xsi:type="dcterms:W3CDTF">2014-05-30T12:18:19Z</dcterms:created>
  <dcterms:modified xsi:type="dcterms:W3CDTF">2014-05-30T12:44:02Z</dcterms:modified>
</cp:coreProperties>
</file>